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3" r:id="rId3"/>
    <p:sldId id="259" r:id="rId4"/>
    <p:sldId id="260" r:id="rId5"/>
    <p:sldId id="262" r:id="rId6"/>
    <p:sldId id="285" r:id="rId7"/>
    <p:sldId id="286" r:id="rId8"/>
    <p:sldId id="264" r:id="rId9"/>
    <p:sldId id="263" r:id="rId10"/>
    <p:sldId id="281" r:id="rId11"/>
    <p:sldId id="265" r:id="rId12"/>
    <p:sldId id="280" r:id="rId13"/>
    <p:sldId id="267" r:id="rId14"/>
    <p:sldId id="268" r:id="rId15"/>
    <p:sldId id="289" r:id="rId16"/>
    <p:sldId id="269" r:id="rId17"/>
    <p:sldId id="272" r:id="rId18"/>
    <p:sldId id="271" r:id="rId19"/>
    <p:sldId id="282" r:id="rId20"/>
    <p:sldId id="273" r:id="rId21"/>
    <p:sldId id="274" r:id="rId22"/>
    <p:sldId id="275" r:id="rId23"/>
    <p:sldId id="287" r:id="rId24"/>
    <p:sldId id="288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C14"/>
    <a:srgbClr val="006600"/>
    <a:srgbClr val="162FE8"/>
    <a:srgbClr val="FF3300"/>
    <a:srgbClr val="003399"/>
    <a:srgbClr val="504936"/>
    <a:srgbClr val="666633"/>
    <a:srgbClr val="003300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9" autoAdjust="0"/>
    <p:restoredTop sz="94660"/>
  </p:normalViewPr>
  <p:slideViewPr>
    <p:cSldViewPr>
      <p:cViewPr varScale="1">
        <p:scale>
          <a:sx n="80" d="100"/>
          <a:sy n="80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268760"/>
            <a:ext cx="59025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Здравствуйте!</a:t>
            </a:r>
          </a:p>
        </p:txBody>
      </p:sp>
      <p:pic>
        <p:nvPicPr>
          <p:cNvPr id="1028" name="Picture 4" descr="https://mkurnali.ge/images/new_images/sxvadasxva/smail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392" y="3501008"/>
            <a:ext cx="2736304" cy="22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3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767" y="332656"/>
            <a:ext cx="8545760" cy="1296144"/>
          </a:xfrm>
        </p:spPr>
        <p:txBody>
          <a:bodyPr/>
          <a:lstStyle/>
          <a:p>
            <a:pPr algn="ctr"/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Молекула белка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endParaRPr lang="ru-RU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47962"/>
            <a:ext cx="58864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998" y="2255698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…-АК-АК-АК-АК-АК-…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пептидные связи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71800" y="2935369"/>
            <a:ext cx="864096" cy="16884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95936" y="2983483"/>
            <a:ext cx="72008" cy="15841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814875" y="2962209"/>
            <a:ext cx="386612" cy="1621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536654" y="2983483"/>
            <a:ext cx="864096" cy="16572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59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332656"/>
            <a:ext cx="8545760" cy="11430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белка</a:t>
            </a:r>
            <a:endParaRPr lang="ru-RU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47962"/>
            <a:ext cx="58864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29302"/>
              </p:ext>
            </p:extLst>
          </p:nvPr>
        </p:nvGraphicFramePr>
        <p:xfrm>
          <a:off x="827582" y="1412776"/>
          <a:ext cx="7560841" cy="453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5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Структура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Признаки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Схема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03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68560" y="274638"/>
            <a:ext cx="8545760" cy="11430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белка</a:t>
            </a:r>
            <a:endParaRPr lang="ru-RU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47962"/>
            <a:ext cx="58864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14" y="1762552"/>
            <a:ext cx="763801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8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68560" y="274638"/>
            <a:ext cx="8545760" cy="11430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белка</a:t>
            </a:r>
            <a:endParaRPr lang="ru-RU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47962"/>
            <a:ext cx="58864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967334"/>
            <a:ext cx="5454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С=О …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H-N ~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N-H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O=C ~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347864" y="3595346"/>
            <a:ext cx="0" cy="226856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771800" y="4902027"/>
            <a:ext cx="504056" cy="104725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35096"/>
            <a:ext cx="2952328" cy="457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2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68560" y="274638"/>
            <a:ext cx="8545760" cy="11430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Структуры белков</a:t>
            </a:r>
            <a:endParaRPr lang="ru-RU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47962"/>
            <a:ext cx="58864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98060"/>
              </p:ext>
            </p:extLst>
          </p:nvPr>
        </p:nvGraphicFramePr>
        <p:xfrm>
          <a:off x="827584" y="1268760"/>
          <a:ext cx="7488832" cy="487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Последовательность аминокислот, соединенных пептидными связями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Вторичная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Спираль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Третичная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Глобула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Четвертичная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Несколько глобул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89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Мой урок\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9374"/>
            <a:ext cx="9144000" cy="68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88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2613" y="332656"/>
            <a:ext cx="8545760" cy="11430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Свойства белков</a:t>
            </a:r>
            <a:endParaRPr lang="ru-RU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47962"/>
            <a:ext cx="58864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2224" y="1748135"/>
            <a:ext cx="4882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Специфичность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2492603"/>
            <a:ext cx="6599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Денатурация: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-необратимая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-обратимая (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ренатурация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481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45760" cy="1143000"/>
          </a:xfrm>
        </p:spPr>
        <p:txBody>
          <a:bodyPr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«Собери  слова»</a:t>
            </a:r>
            <a:endParaRPr lang="ru-RU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47962"/>
            <a:ext cx="58864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098586"/>
            <a:ext cx="741682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1) м и к о и а т и с л а о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2) р у а т к р с т 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3) е м о н о м р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75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514" y="612845"/>
            <a:ext cx="854576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«Соответствие»</a:t>
            </a:r>
            <a:br>
              <a:rPr lang="ru-RU" sz="28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Соотнесите структуру белка к её описанию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47962"/>
            <a:ext cx="58864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1284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988840"/>
            <a:ext cx="77048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1.  Первичная            А. В виде спирали, удерживается за счет           </a:t>
            </a:r>
          </a:p>
          <a:p>
            <a:pPr algn="just">
              <a:lnSpc>
                <a:spcPct val="115000"/>
              </a:lnSpc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2.  Вторичная                водородных связей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3. Третичная              Б. Соединённые макромолекулы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4. Четвертичная        В. Линейная цепь аминокислот,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                                            соединенных пептидной связью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                                      Г. Глобулины с впадинами и выступами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4719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652716"/>
            <a:ext cx="854576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«Выберите правильные утверждения»</a:t>
            </a:r>
            <a:endParaRPr lang="ru-RU" sz="3600" b="1" u="sng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47962"/>
            <a:ext cx="58864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060848"/>
            <a:ext cx="7416824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4800" b="1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79334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1.Представляют собой многоатомные спирты.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Состоят из жирных кислот.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Мономеры молекулы удерживаются пептидными связями.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Состоят из аминокислот.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Четвертичная структура молекул состоит из нескольких глобул.</a:t>
            </a:r>
          </a:p>
        </p:txBody>
      </p:sp>
    </p:spTree>
    <p:extLst>
      <p:ext uri="{BB962C8B-B14F-4D97-AF65-F5344CB8AC3E}">
        <p14:creationId xmlns:p14="http://schemas.microsoft.com/office/powerpoint/2010/main" val="143424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38273"/>
              </p:ext>
            </p:extLst>
          </p:nvPr>
        </p:nvGraphicFramePr>
        <p:xfrm>
          <a:off x="539552" y="1369132"/>
          <a:ext cx="8064896" cy="438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439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1.Наука о наследственности и изменчивости называется…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2.Способ познания окружающего мира – это ….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3.Самый древний метод исследования - это ….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4.В состав живых организмов входят следующие химические элементы: ….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5.Деление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биосистем на компоненты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6.Живые организмы, имеющие в клетке ядро…..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1.Наука, изучающая остатки вымерших организмов, называется ……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2.Проверенная гипотеза – это ….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3.Элементарной единицей всего живого является …..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4.Организмы, обитающие в воде…..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5.Какой уровень организации жизни является высшим?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6.Живые организмы выделяют в окружающую среду…..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188640"/>
            <a:ext cx="421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знаний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945094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8035" y="972558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</a:t>
            </a:r>
          </a:p>
        </p:txBody>
      </p:sp>
    </p:spTree>
    <p:extLst>
      <p:ext uri="{BB962C8B-B14F-4D97-AF65-F5344CB8AC3E}">
        <p14:creationId xmlns:p14="http://schemas.microsoft.com/office/powerpoint/2010/main" val="4252572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036" y="90380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475656" y="2636912"/>
            <a:ext cx="1091560" cy="1504184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558468" y="2704928"/>
            <a:ext cx="1008112" cy="1368152"/>
          </a:xfrm>
          <a:prstGeom prst="curvedLef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879812" y="4593757"/>
            <a:ext cx="2880320" cy="1348354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3798764" y="4746726"/>
            <a:ext cx="1042416" cy="1042416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7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90380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187624" y="2558626"/>
            <a:ext cx="1091560" cy="1504184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444208" y="2558626"/>
            <a:ext cx="1008112" cy="1368152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936374" y="4615451"/>
            <a:ext cx="2880320" cy="1348354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Белки</a:t>
            </a:r>
          </a:p>
        </p:txBody>
      </p:sp>
    </p:spTree>
    <p:extLst>
      <p:ext uri="{BB962C8B-B14F-4D97-AF65-F5344CB8AC3E}">
        <p14:creationId xmlns:p14="http://schemas.microsoft.com/office/powerpoint/2010/main" val="4251659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86458"/>
            <a:ext cx="79208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«Жизнь есть способ существования белковых тел…»</a:t>
            </a: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Фридрих Энгельс </a:t>
            </a:r>
          </a:p>
        </p:txBody>
      </p:sp>
      <p:pic>
        <p:nvPicPr>
          <p:cNvPr id="6148" name="Picture 4" descr="https://avatars.mds.yandex.net/get-pdb/2883946/eb62d9ef-7952-4021-84f3-0a050ff99c6e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4464496" cy="31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34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5368"/>
            <a:ext cx="4768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я за «птица»?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002639"/>
              </p:ext>
            </p:extLst>
          </p:nvPr>
        </p:nvGraphicFramePr>
        <p:xfrm>
          <a:off x="755576" y="2895560"/>
          <a:ext cx="7632848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7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885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 на уроке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885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урока усвоил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488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Тему могу объяснить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 сам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Могу, но с подсказкой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Затрудняюсь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252" y="1221914"/>
            <a:ext cx="4391147" cy="17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13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122" y="424860"/>
            <a:ext cx="4768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я за «птица»?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6428" y="1267244"/>
            <a:ext cx="73448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latin typeface="Calibri" pitchFamily="34" charset="0"/>
                <a:cs typeface="Times New Roman" pitchFamily="18" charset="0"/>
              </a:rPr>
              <a:t>3-5 баллов- </a:t>
            </a:r>
            <a:r>
              <a:rPr lang="ru-RU" altLang="ru-RU" sz="4000" b="1" kern="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Воробей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kern="0" dirty="0">
                <a:latin typeface="Calibri" pitchFamily="34" charset="0"/>
                <a:cs typeface="Times New Roman" pitchFamily="18" charset="0"/>
              </a:rPr>
              <a:t> (собирает знания по крупицам)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1874" y="2852936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kern="0" dirty="0">
                <a:latin typeface="Calibri" pitchFamily="34" charset="0"/>
                <a:cs typeface="Times New Roman" pitchFamily="18" charset="0"/>
              </a:rPr>
              <a:t>7-6 баллов</a:t>
            </a:r>
            <a:r>
              <a:rPr lang="ru-RU" altLang="ru-RU" sz="3600" b="1" kern="0" dirty="0">
                <a:latin typeface="Arial"/>
                <a:ea typeface="Times New Roman" pitchFamily="18" charset="0"/>
                <a:cs typeface="Arial" charset="0"/>
              </a:rPr>
              <a:t>- </a:t>
            </a:r>
            <a:r>
              <a:rPr lang="ru-RU" altLang="ru-RU" sz="4400" b="1" kern="0" dirty="0">
                <a:solidFill>
                  <a:srgbClr val="162FE8"/>
                </a:solidFill>
                <a:latin typeface="Calibri" pitchFamily="34" charset="0"/>
                <a:cs typeface="Times New Roman" pitchFamily="18" charset="0"/>
              </a:rPr>
              <a:t>Соловей</a:t>
            </a:r>
            <a:r>
              <a:rPr lang="ru-RU" altLang="ru-RU" sz="3600" b="1" kern="0" dirty="0">
                <a:solidFill>
                  <a:srgbClr val="162FE8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kern="0" dirty="0">
                <a:latin typeface="Calibri" pitchFamily="34" charset="0"/>
                <a:cs typeface="Times New Roman" pitchFamily="18" charset="0"/>
              </a:rPr>
              <a:t>(передает свои знания другим)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5890" y="4519973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kern="0" dirty="0">
                <a:latin typeface="Calibri" pitchFamily="34" charset="0"/>
                <a:cs typeface="Times New Roman" pitchFamily="18" charset="0"/>
              </a:rPr>
              <a:t>8-9 баллов- </a:t>
            </a:r>
            <a:r>
              <a:rPr lang="ru-RU" altLang="ru-RU" sz="4400" b="1" kern="0" dirty="0">
                <a:solidFill>
                  <a:srgbClr val="006600"/>
                </a:solidFill>
                <a:latin typeface="Calibri" pitchFamily="34" charset="0"/>
                <a:cs typeface="Times New Roman" pitchFamily="18" charset="0"/>
              </a:rPr>
              <a:t>Орел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kern="0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3600" b="1" kern="0" dirty="0">
                <a:latin typeface="Calibri" pitchFamily="34" charset="0"/>
                <a:cs typeface="Times New Roman" pitchFamily="18" charset="0"/>
              </a:rPr>
              <a:t>(открывает тайны бытия)</a:t>
            </a:r>
            <a:r>
              <a:rPr lang="ru-RU" altLang="ru-RU" sz="3600" b="1" kern="0" dirty="0">
                <a:latin typeface="Arial"/>
                <a:cs typeface="Arial" charset="0"/>
              </a:rPr>
              <a:t> 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737" y="982859"/>
            <a:ext cx="1311969" cy="91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300" y="2860938"/>
            <a:ext cx="1063005" cy="15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134" y="4653136"/>
            <a:ext cx="1553171" cy="13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411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620688"/>
            <a:ext cx="1747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206084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учебника 30-31,  записи, заполнить  глоссарий</a:t>
            </a:r>
          </a:p>
        </p:txBody>
      </p:sp>
    </p:spTree>
    <p:extLst>
      <p:ext uri="{BB962C8B-B14F-4D97-AF65-F5344CB8AC3E}">
        <p14:creationId xmlns:p14="http://schemas.microsoft.com/office/powerpoint/2010/main" val="2552763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146183">
            <a:off x="577113" y="2427225"/>
            <a:ext cx="8008603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EBFC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836711"/>
            <a:ext cx="2579878" cy="2564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645024"/>
            <a:ext cx="5364088" cy="26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8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-315416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331640" y="2740710"/>
            <a:ext cx="1091560" cy="1504184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444208" y="2808726"/>
            <a:ext cx="1008112" cy="1368152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879812" y="4593757"/>
            <a:ext cx="2988332" cy="1348354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3798764" y="4746726"/>
            <a:ext cx="1042416" cy="1042416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88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20" y="692696"/>
            <a:ext cx="8106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03220" y="2420888"/>
            <a:ext cx="5814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Спорьте, заблуждайтесь, ошибайтесь, но, ради бога, размышляйте, и хотя криво, 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сами. 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Гольфид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Лессинг</a:t>
            </a:r>
          </a:p>
        </p:txBody>
      </p:sp>
    </p:spTree>
    <p:extLst>
      <p:ext uri="{BB962C8B-B14F-4D97-AF65-F5344CB8AC3E}">
        <p14:creationId xmlns:p14="http://schemas.microsoft.com/office/powerpoint/2010/main" val="280203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016" y="2132856"/>
            <a:ext cx="747658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 белков</a:t>
            </a:r>
          </a:p>
        </p:txBody>
      </p:sp>
    </p:spTree>
    <p:extLst>
      <p:ext uri="{BB962C8B-B14F-4D97-AF65-F5344CB8AC3E}">
        <p14:creationId xmlns:p14="http://schemas.microsoft.com/office/powerpoint/2010/main" val="242783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692696"/>
            <a:ext cx="7249616" cy="1143000"/>
          </a:xfrm>
        </p:spPr>
        <p:txBody>
          <a:bodyPr/>
          <a:lstStyle/>
          <a:p>
            <a:pPr algn="ctr"/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Аминокислота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7173" y="2357126"/>
            <a:ext cx="6751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    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foxford.ru/uploads/tinymce_image/image/26187/%D0%90%D0%BC%D0%B8%D0%BD%D0%BE%D0%BA%D0%B8%D1%81%D0%BB%D0%BE%D1%82%D0%B0_%D1%82%D0%B0%D0%B1%D0%BB%D0%B8%D1%86%D0%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290" y="2357126"/>
            <a:ext cx="58576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3557454"/>
            <a:ext cx="2641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аминогруппа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3311233"/>
            <a:ext cx="3115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карбоксильная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8614" y="4797152"/>
            <a:ext cx="1733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</a:t>
            </a:r>
          </a:p>
        </p:txBody>
      </p:sp>
    </p:spTree>
    <p:extLst>
      <p:ext uri="{BB962C8B-B14F-4D97-AF65-F5344CB8AC3E}">
        <p14:creationId xmlns:p14="http://schemas.microsoft.com/office/powerpoint/2010/main" val="403895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74638"/>
            <a:ext cx="7249616" cy="1143000"/>
          </a:xfrm>
        </p:spPr>
        <p:txBody>
          <a:bodyPr/>
          <a:lstStyle/>
          <a:p>
            <a:pPr algn="ctr"/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Аминокислота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7173" y="2357126"/>
            <a:ext cx="6751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    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s://studfile.net/html/2706/46/html_LtBybcuKSr.qGuv/img-6HyIb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943" y="1484784"/>
            <a:ext cx="4608512" cy="46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9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332656"/>
            <a:ext cx="8545760" cy="11430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Аминокислоты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47962"/>
            <a:ext cx="58864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6193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348880"/>
            <a:ext cx="28825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Заменимые</a:t>
            </a:r>
          </a:p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7" y="2348880"/>
            <a:ext cx="34070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Незаменимые</a:t>
            </a:r>
          </a:p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265" y="3682044"/>
            <a:ext cx="32231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Синтезируются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организме)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8156" y="3861048"/>
            <a:ext cx="2193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пищей)</a:t>
            </a:r>
          </a:p>
        </p:txBody>
      </p:sp>
      <p:sp>
        <p:nvSpPr>
          <p:cNvPr id="20" name="Стрелка вниз 19"/>
          <p:cNvSpPr/>
          <p:nvPr/>
        </p:nvSpPr>
        <p:spPr>
          <a:xfrm rot="2000931">
            <a:off x="2851915" y="1427245"/>
            <a:ext cx="484632" cy="978408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385544">
            <a:off x="5393285" y="1422072"/>
            <a:ext cx="484632" cy="978408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0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8545760" cy="1143000"/>
          </a:xfrm>
        </p:spPr>
        <p:txBody>
          <a:bodyPr/>
          <a:lstStyle/>
          <a:p>
            <a:pPr algn="ctr"/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Белки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615" y="2418681"/>
            <a:ext cx="33904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Полноценные</a:t>
            </a:r>
          </a:p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аминокислот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9538" y="2541792"/>
            <a:ext cx="392742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Неполноценные</a:t>
            </a:r>
          </a:p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     &lt; 20 аминокислот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4049896"/>
            <a:ext cx="2674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Растительного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происхождения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4049897"/>
            <a:ext cx="2674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Животного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происхождения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1260" y="3123181"/>
            <a:ext cx="168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</a:t>
            </a:r>
          </a:p>
        </p:txBody>
      </p:sp>
      <p:sp>
        <p:nvSpPr>
          <p:cNvPr id="16" name="Стрелка вниз 15"/>
          <p:cNvSpPr/>
          <p:nvPr/>
        </p:nvSpPr>
        <p:spPr>
          <a:xfrm rot="2000931">
            <a:off x="2407595" y="1518666"/>
            <a:ext cx="484632" cy="978408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254164">
            <a:off x="5478644" y="1528054"/>
            <a:ext cx="484632" cy="978408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89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828</TotalTime>
  <Words>511</Words>
  <Application>Microsoft Office PowerPoint</Application>
  <PresentationFormat>Экран (4:3)</PresentationFormat>
  <Paragraphs>148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Brush Script MT</vt:lpstr>
      <vt:lpstr>Calibri</vt:lpstr>
      <vt:lpstr>Constantia</vt:lpstr>
      <vt:lpstr>Franklin Gothic Book</vt:lpstr>
      <vt:lpstr>Monotype Corsiva</vt:lpstr>
      <vt:lpstr>Rage Italic</vt:lpstr>
      <vt:lpstr>Times New Roman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белков</vt:lpstr>
      <vt:lpstr>Аминокислота</vt:lpstr>
      <vt:lpstr>Аминокислота</vt:lpstr>
      <vt:lpstr>    Аминокислоты</vt:lpstr>
      <vt:lpstr>Белки</vt:lpstr>
      <vt:lpstr>Молекула белка    </vt:lpstr>
      <vt:lpstr>    Структура белка</vt:lpstr>
      <vt:lpstr>    Структура белка</vt:lpstr>
      <vt:lpstr>    Структура белка</vt:lpstr>
      <vt:lpstr>    Структуры белков</vt:lpstr>
      <vt:lpstr>Презентация PowerPoint</vt:lpstr>
      <vt:lpstr>    Свойства белков</vt:lpstr>
      <vt:lpstr>«Собери  слова»</vt:lpstr>
      <vt:lpstr>«Соответствие»  Соотнесите структуру белка к её описанию    </vt:lpstr>
      <vt:lpstr>«Выберите правильные утверждения»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Lotrics</dc:creator>
  <cp:lastModifiedBy>Elena Butaeva</cp:lastModifiedBy>
  <cp:revision>50</cp:revision>
  <dcterms:created xsi:type="dcterms:W3CDTF">2020-08-28T15:57:24Z</dcterms:created>
  <dcterms:modified xsi:type="dcterms:W3CDTF">2020-10-18T19:23:54Z</dcterms:modified>
</cp:coreProperties>
</file>